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8" r:id="rId2"/>
    <p:sldId id="259" r:id="rId3"/>
    <p:sldId id="263" r:id="rId4"/>
    <p:sldId id="264" r:id="rId5"/>
    <p:sldId id="265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76"/>
  </p:normalViewPr>
  <p:slideViewPr>
    <p:cSldViewPr snapToGrid="0" snapToObjects="1">
      <p:cViewPr varScale="1">
        <p:scale>
          <a:sx n="110" d="100"/>
          <a:sy n="110" d="100"/>
        </p:scale>
        <p:origin x="1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60425-CF2A-A64A-9C40-36E52E268083}" type="datetimeFigureOut">
              <a:rPr lang="en-US" smtClean="0"/>
              <a:t>1/31/23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D4A22-2FBC-CE43-A446-84F90D31A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0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en-US" baseline="0" dirty="0"/>
              <a:t> happened during the gap between earth’s formation and the origins of cellular life?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D438C2-3BEB-B340-9C0F-190600BC0B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8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61E1-D20B-154F-9606-EC536AB6617C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00F6-9D21-9541-80B7-0775AD47B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95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61E1-D20B-154F-9606-EC536AB6617C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00F6-9D21-9541-80B7-0775AD47B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78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61E1-D20B-154F-9606-EC536AB6617C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00F6-9D21-9541-80B7-0775AD47B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4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61E1-D20B-154F-9606-EC536AB6617C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00F6-9D21-9541-80B7-0775AD47B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99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61E1-D20B-154F-9606-EC536AB6617C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00F6-9D21-9541-80B7-0775AD47B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05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61E1-D20B-154F-9606-EC536AB6617C}" type="datetimeFigureOut">
              <a:rPr lang="en-US" smtClean="0"/>
              <a:t>1/31/23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00F6-9D21-9541-80B7-0775AD47B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94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61E1-D20B-154F-9606-EC536AB6617C}" type="datetimeFigureOut">
              <a:rPr lang="en-US" smtClean="0"/>
              <a:t>1/31/23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00F6-9D21-9541-80B7-0775AD47B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03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61E1-D20B-154F-9606-EC536AB6617C}" type="datetimeFigureOut">
              <a:rPr lang="en-US" smtClean="0"/>
              <a:t>1/31/23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00F6-9D21-9541-80B7-0775AD47B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22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61E1-D20B-154F-9606-EC536AB6617C}" type="datetimeFigureOut">
              <a:rPr lang="en-US" smtClean="0"/>
              <a:t>1/31/23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00F6-9D21-9541-80B7-0775AD47B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1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61E1-D20B-154F-9606-EC536AB6617C}" type="datetimeFigureOut">
              <a:rPr lang="en-US" smtClean="0"/>
              <a:t>1/31/23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00F6-9D21-9541-80B7-0775AD47B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4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861E1-D20B-154F-9606-EC536AB6617C}" type="datetimeFigureOut">
              <a:rPr lang="en-US" smtClean="0"/>
              <a:t>1/31/23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00F6-9D21-9541-80B7-0775AD47B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96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861E1-D20B-154F-9606-EC536AB6617C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B00F6-9D21-9541-80B7-0775AD47B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20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R-LQ0Sbuz9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19511" y="3722815"/>
            <a:ext cx="1368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Oxygenation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19515" y="3353483"/>
            <a:ext cx="157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Endosymbiosis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7025" y="2219461"/>
            <a:ext cx="152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Diversification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A1F8FB-1684-0F47-81F3-79FAFFEBD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8580">
            <a:off x="1551093" y="109149"/>
            <a:ext cx="7101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30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Prebiotic chemistry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field of research dedicated to the study of how the building blocks of life formed spontaneously from energy and minerals present on the early earth.</a:t>
            </a:r>
          </a:p>
          <a:p>
            <a:r>
              <a:rPr lang="en-US" dirty="0"/>
              <a:t>Can be shown experimentally, but difficult to prove that it actually happened that way</a:t>
            </a:r>
          </a:p>
          <a:p>
            <a:r>
              <a:rPr lang="en-US" dirty="0"/>
              <a:t>Several schools </a:t>
            </a:r>
            <a:r>
              <a:rPr lang="en-US"/>
              <a:t>of thought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200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Box 1"/>
          <p:cNvSpPr txBox="1">
            <a:spLocks noChangeArrowheads="1"/>
          </p:cNvSpPr>
          <p:nvPr/>
        </p:nvSpPr>
        <p:spPr bwMode="auto">
          <a:xfrm>
            <a:off x="152400" y="152404"/>
            <a:ext cx="87058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/>
              <a:t>How these inorganic compound converted to organic compounds?</a:t>
            </a:r>
            <a:r>
              <a:rPr lang="en-US"/>
              <a:t> </a:t>
            </a:r>
          </a:p>
        </p:txBody>
      </p:sp>
      <p:sp>
        <p:nvSpPr>
          <p:cNvPr id="18434" name="TextBox 2"/>
          <p:cNvSpPr txBox="1">
            <a:spLocks noChangeArrowheads="1"/>
          </p:cNvSpPr>
          <p:nvPr/>
        </p:nvSpPr>
        <p:spPr bwMode="auto">
          <a:xfrm>
            <a:off x="152400" y="1104904"/>
            <a:ext cx="8763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Can happen </a:t>
            </a:r>
            <a:r>
              <a:rPr lang="en-US" u="sng"/>
              <a:t>spontaneously </a:t>
            </a:r>
            <a:r>
              <a:rPr lang="en-US"/>
              <a:t>if these gases are subjected to intense energy sources: </a:t>
            </a:r>
          </a:p>
        </p:txBody>
      </p:sp>
      <p:sp>
        <p:nvSpPr>
          <p:cNvPr id="18435" name="TextBox 3"/>
          <p:cNvSpPr txBox="1">
            <a:spLocks noChangeArrowheads="1"/>
          </p:cNvSpPr>
          <p:nvPr/>
        </p:nvSpPr>
        <p:spPr bwMode="auto">
          <a:xfrm>
            <a:off x="152400" y="2055813"/>
            <a:ext cx="8991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u="sng"/>
              <a:t>1) UV radiation </a:t>
            </a:r>
            <a:r>
              <a:rPr lang="en-US"/>
              <a:t>was the most important, because no UV-absorbing ozone layer existed. </a:t>
            </a:r>
            <a:r>
              <a:rPr lang="en-US" sz="2000"/>
              <a:t>Ozone shield appeared about 2 BYA</a:t>
            </a:r>
            <a:r>
              <a:rPr lang="en-US"/>
              <a:t> </a:t>
            </a:r>
          </a:p>
        </p:txBody>
      </p:sp>
      <p:sp>
        <p:nvSpPr>
          <p:cNvPr id="18436" name="TextBox 4"/>
          <p:cNvSpPr txBox="1">
            <a:spLocks noChangeArrowheads="1"/>
          </p:cNvSpPr>
          <p:nvPr/>
        </p:nvSpPr>
        <p:spPr bwMode="auto">
          <a:xfrm flipH="1">
            <a:off x="152399" y="3008317"/>
            <a:ext cx="68441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u="sng" dirty="0"/>
              <a:t>2) Lightning </a:t>
            </a:r>
            <a:r>
              <a:rPr lang="en-US" dirty="0"/>
              <a:t>discharge (</a:t>
            </a:r>
            <a:r>
              <a:rPr lang="en-US" dirty="0">
                <a:hlinkClick r:id="rId2"/>
              </a:rPr>
              <a:t>Miller-Urey experiment</a:t>
            </a:r>
            <a:r>
              <a:rPr lang="en-US" dirty="0"/>
              <a:t>).</a:t>
            </a:r>
          </a:p>
        </p:txBody>
      </p:sp>
      <p:sp>
        <p:nvSpPr>
          <p:cNvPr id="18437" name="TextBox 5"/>
          <p:cNvSpPr txBox="1">
            <a:spLocks noChangeArrowheads="1"/>
          </p:cNvSpPr>
          <p:nvPr/>
        </p:nvSpPr>
        <p:spPr bwMode="auto">
          <a:xfrm>
            <a:off x="152400" y="3589338"/>
            <a:ext cx="80425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u="sng" dirty="0"/>
              <a:t>3) Radioactivity (e.g. ionizing radiation from outer space)</a:t>
            </a:r>
            <a:r>
              <a:rPr lang="en-US" dirty="0"/>
              <a:t>.</a:t>
            </a:r>
          </a:p>
        </p:txBody>
      </p:sp>
      <p:sp>
        <p:nvSpPr>
          <p:cNvPr id="18438" name="TextBox 6"/>
          <p:cNvSpPr txBox="1">
            <a:spLocks noChangeArrowheads="1"/>
          </p:cNvSpPr>
          <p:nvPr/>
        </p:nvSpPr>
        <p:spPr bwMode="auto">
          <a:xfrm>
            <a:off x="152400" y="4171954"/>
            <a:ext cx="847264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u="sng" dirty="0"/>
              <a:t>4) Thermal energy </a:t>
            </a:r>
            <a:r>
              <a:rPr lang="en-US" dirty="0"/>
              <a:t>from volcanic activity, hydrothermal vents,</a:t>
            </a:r>
          </a:p>
          <a:p>
            <a:pPr eaLnBrk="1" hangingPunct="1"/>
            <a:r>
              <a:rPr lang="en-US" dirty="0"/>
              <a:t> or meteoritic impacts. </a:t>
            </a:r>
          </a:p>
        </p:txBody>
      </p:sp>
    </p:spTree>
    <p:extLst>
      <p:ext uri="{BB962C8B-B14F-4D97-AF65-F5344CB8AC3E}">
        <p14:creationId xmlns:p14="http://schemas.microsoft.com/office/powerpoint/2010/main" val="3660350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2"/>
          <p:cNvSpPr txBox="1">
            <a:spLocks noChangeArrowheads="1"/>
          </p:cNvSpPr>
          <p:nvPr/>
        </p:nvSpPr>
        <p:spPr bwMode="auto">
          <a:xfrm>
            <a:off x="228604" y="304804"/>
            <a:ext cx="32623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/>
              <a:t>Origin of cellular life:</a:t>
            </a:r>
          </a:p>
        </p:txBody>
      </p:sp>
      <p:sp>
        <p:nvSpPr>
          <p:cNvPr id="19458" name="TextBox 3"/>
          <p:cNvSpPr txBox="1">
            <a:spLocks noChangeArrowheads="1"/>
          </p:cNvSpPr>
          <p:nvPr/>
        </p:nvSpPr>
        <p:spPr bwMode="auto">
          <a:xfrm>
            <a:off x="228600" y="1606554"/>
            <a:ext cx="3640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u="sng"/>
              <a:t>Surface origin hypothesis</a:t>
            </a:r>
          </a:p>
        </p:txBody>
      </p:sp>
      <p:sp>
        <p:nvSpPr>
          <p:cNvPr id="19459" name="TextBox 4"/>
          <p:cNvSpPr txBox="1">
            <a:spLocks noChangeArrowheads="1"/>
          </p:cNvSpPr>
          <p:nvPr/>
        </p:nvSpPr>
        <p:spPr bwMode="auto">
          <a:xfrm>
            <a:off x="228600" y="2525713"/>
            <a:ext cx="8763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Self-replicating cells arose out of a primordial soup rich in organic and inorganic compounds in a </a:t>
            </a:r>
            <a:r>
              <a:rPr lang="ja-JP" altLang="en-US"/>
              <a:t>“</a:t>
            </a:r>
            <a:r>
              <a:rPr lang="en-US" altLang="ja-JP" dirty="0"/>
              <a:t>warm little pond.</a:t>
            </a:r>
            <a:r>
              <a:rPr lang="ja-JP" altLang="en-US"/>
              <a:t>”</a:t>
            </a:r>
            <a:r>
              <a:rPr lang="en-US" altLang="ja-JP" dirty="0"/>
              <a:t> (primordial soup)  </a:t>
            </a:r>
            <a:endParaRPr lang="en-US" dirty="0"/>
          </a:p>
        </p:txBody>
      </p:sp>
      <p:sp>
        <p:nvSpPr>
          <p:cNvPr id="19460" name="TextBox 5"/>
          <p:cNvSpPr txBox="1">
            <a:spLocks noChangeArrowheads="1"/>
          </p:cNvSpPr>
          <p:nvPr/>
        </p:nvSpPr>
        <p:spPr bwMode="auto">
          <a:xfrm>
            <a:off x="228600" y="3816354"/>
            <a:ext cx="8763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It is now believed that surface conditions of early Earth were hostile to life and to its inorganic and organic precursors.  </a:t>
            </a:r>
          </a:p>
        </p:txBody>
      </p:sp>
      <p:sp>
        <p:nvSpPr>
          <p:cNvPr id="19461" name="TextBox 6"/>
          <p:cNvSpPr txBox="1">
            <a:spLocks noChangeArrowheads="1"/>
          </p:cNvSpPr>
          <p:nvPr/>
        </p:nvSpPr>
        <p:spPr bwMode="auto">
          <a:xfrm>
            <a:off x="228600" y="5105404"/>
            <a:ext cx="8763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Include dramatic </a:t>
            </a:r>
            <a:r>
              <a:rPr lang="en-US" u="sng"/>
              <a:t>temperature fluctuations</a:t>
            </a:r>
            <a:r>
              <a:rPr lang="en-US"/>
              <a:t>, </a:t>
            </a:r>
            <a:r>
              <a:rPr lang="en-US" u="sng"/>
              <a:t>meteor impacts</a:t>
            </a:r>
            <a:r>
              <a:rPr lang="en-US"/>
              <a:t>, </a:t>
            </a:r>
            <a:r>
              <a:rPr lang="en-US" u="sng"/>
              <a:t>dust clouds</a:t>
            </a:r>
            <a:r>
              <a:rPr lang="en-US"/>
              <a:t>, </a:t>
            </a:r>
            <a:r>
              <a:rPr lang="en-US" u="sng"/>
              <a:t>storms and highly oxidizing atmosphere</a:t>
            </a:r>
            <a:r>
              <a:rPr lang="en-US"/>
              <a:t>.</a:t>
            </a:r>
          </a:p>
        </p:txBody>
      </p:sp>
      <p:sp>
        <p:nvSpPr>
          <p:cNvPr id="19462" name="TextBox 7"/>
          <p:cNvSpPr txBox="1">
            <a:spLocks noChangeArrowheads="1"/>
          </p:cNvSpPr>
          <p:nvPr/>
        </p:nvSpPr>
        <p:spPr bwMode="auto">
          <a:xfrm>
            <a:off x="228600" y="838204"/>
            <a:ext cx="8953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/>
              <a:t>Two competing hypotheses</a:t>
            </a:r>
            <a:r>
              <a:rPr lang="en-US"/>
              <a:t>: Surface versus subsurface origin.</a:t>
            </a:r>
          </a:p>
        </p:txBody>
      </p:sp>
    </p:spTree>
    <p:extLst>
      <p:ext uri="{BB962C8B-B14F-4D97-AF65-F5344CB8AC3E}">
        <p14:creationId xmlns:p14="http://schemas.microsoft.com/office/powerpoint/2010/main" val="111410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Origin of life: subsurface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4"/>
            <a:ext cx="3541042" cy="4525963"/>
          </a:xfrm>
        </p:spPr>
        <p:txBody>
          <a:bodyPr/>
          <a:lstStyle/>
          <a:p>
            <a:r>
              <a:rPr lang="en-US" dirty="0"/>
              <a:t>Subsurface was more constant in conditions</a:t>
            </a:r>
          </a:p>
          <a:p>
            <a:r>
              <a:rPr lang="en-US" dirty="0"/>
              <a:t>Anaerobic, lots of minerals available for energy.</a:t>
            </a:r>
          </a:p>
        </p:txBody>
      </p: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3981214" y="1417638"/>
            <a:ext cx="4822004" cy="4839352"/>
            <a:chOff x="2098675" y="64249"/>
            <a:chExt cx="4945063" cy="6432550"/>
          </a:xfrm>
        </p:grpSpPr>
        <p:pic>
          <p:nvPicPr>
            <p:cNvPr id="5" name="Picture 30" descr="figure_16_04_unlabel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15"/>
            <a:stretch>
              <a:fillRect/>
            </a:stretch>
          </p:blipFill>
          <p:spPr bwMode="auto">
            <a:xfrm>
              <a:off x="2098675" y="64249"/>
              <a:ext cx="4945063" cy="6432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3"/>
            <p:cNvSpPr txBox="1">
              <a:spLocks noChangeArrowheads="1"/>
            </p:cNvSpPr>
            <p:nvPr/>
          </p:nvSpPr>
          <p:spPr bwMode="auto">
            <a:xfrm>
              <a:off x="2676525" y="254000"/>
              <a:ext cx="1025525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sz="1300" b="1"/>
                <a:t>Evolutionary</a:t>
              </a:r>
              <a:br>
                <a:rPr lang="en-US" sz="1300" b="1"/>
              </a:br>
              <a:r>
                <a:rPr lang="en-US" sz="1300" b="1"/>
                <a:t>events</a:t>
              </a: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4010025" y="254000"/>
              <a:ext cx="695325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sz="1300" b="1"/>
                <a:t>Early</a:t>
              </a:r>
              <a:br>
                <a:rPr lang="en-US" sz="1300" b="1"/>
              </a:br>
              <a:r>
                <a:rPr lang="en-US" sz="1300" b="1" i="1"/>
                <a:t>Bacteria</a:t>
              </a:r>
              <a:endParaRPr lang="en-US" sz="1300" b="1"/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4975225" y="254000"/>
              <a:ext cx="695325" cy="35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sz="1300" b="1"/>
                <a:t>Early</a:t>
              </a:r>
              <a:br>
                <a:rPr lang="en-US" sz="1300" b="1"/>
              </a:br>
              <a:r>
                <a:rPr lang="en-US" sz="1300" b="1" i="1"/>
                <a:t>Archaea</a:t>
              </a:r>
              <a:endParaRPr lang="en-US" sz="1300" b="1"/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2663825" y="787400"/>
              <a:ext cx="974725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sz="1100" b="1"/>
                <a:t>Dispersal to</a:t>
              </a:r>
              <a:br>
                <a:rPr lang="en-US" sz="1100" b="1"/>
              </a:br>
              <a:r>
                <a:rPr lang="en-US" sz="1100" b="1"/>
                <a:t>other habitats</a:t>
              </a: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2651125" y="1511300"/>
              <a:ext cx="949325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sz="1100" b="1"/>
                <a:t>Diversification</a:t>
              </a:r>
              <a:br>
                <a:rPr lang="en-US" sz="1100" b="1"/>
              </a:br>
              <a:r>
                <a:rPr lang="en-US" sz="1100" b="1"/>
                <a:t>of molecular</a:t>
              </a:r>
              <a:br>
                <a:rPr lang="en-US" sz="1100" b="1"/>
              </a:br>
              <a:r>
                <a:rPr lang="en-US" sz="1100" b="1"/>
                <a:t>biology, lipids,</a:t>
              </a:r>
              <a:br>
                <a:rPr lang="en-US" sz="1100" b="1"/>
              </a:br>
              <a:r>
                <a:rPr lang="en-US" sz="1100" b="1"/>
                <a:t>and cell wall</a:t>
              </a:r>
              <a:br>
                <a:rPr lang="en-US" sz="1100" b="1"/>
              </a:br>
              <a:r>
                <a:rPr lang="en-US" sz="1100" b="1"/>
                <a:t>structure</a:t>
              </a: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2943225" y="2679700"/>
              <a:ext cx="403225" cy="12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sz="1100" b="1"/>
                <a:t>LUCA</a:t>
              </a:r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2994025" y="3200400"/>
              <a:ext cx="365125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sz="1100" b="1"/>
                <a:t>DNA</a:t>
              </a: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2854325" y="3733800"/>
              <a:ext cx="619125" cy="33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sz="1100" b="1"/>
                <a:t>RNA and </a:t>
              </a:r>
              <a:br>
                <a:rPr lang="en-US" sz="1100" b="1"/>
              </a:br>
              <a:r>
                <a:rPr lang="en-US" sz="1100" b="1"/>
                <a:t>proteins</a:t>
              </a: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2879725" y="4432300"/>
              <a:ext cx="568325" cy="17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sz="1100" b="1"/>
                <a:t>RNA life</a:t>
              </a: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2816225" y="4965700"/>
              <a:ext cx="682625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sz="1100" b="1"/>
                <a:t>Prebiotic</a:t>
              </a:r>
              <a:br>
                <a:rPr lang="en-US" sz="1100" b="1"/>
              </a:br>
              <a:r>
                <a:rPr lang="en-US" sz="1100" b="1"/>
                <a:t>chemistry</a:t>
              </a: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5584825" y="2679700"/>
              <a:ext cx="1355725" cy="673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sz="1300" b="1"/>
                <a:t>Mound:</a:t>
              </a:r>
              <a:br>
                <a:rPr lang="en-US" sz="1100" b="1"/>
              </a:br>
              <a:r>
                <a:rPr lang="en-US" sz="1100" b="1"/>
                <a:t>precipitates of clay,</a:t>
              </a:r>
              <a:br>
                <a:rPr lang="en-US" sz="1100" b="1"/>
              </a:br>
              <a:r>
                <a:rPr lang="en-US" sz="1100" b="1"/>
                <a:t>metal sulfides, silica,</a:t>
              </a:r>
              <a:br>
                <a:rPr lang="en-US" sz="1100" b="1"/>
              </a:br>
              <a:r>
                <a:rPr lang="en-US" sz="1100" b="1"/>
                <a:t>and carbonates</a:t>
              </a: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5635625" y="3479800"/>
              <a:ext cx="1279525" cy="673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sz="1300" b="1"/>
                <a:t>Ocean water</a:t>
              </a:r>
              <a:br>
                <a:rPr lang="en-US" sz="1100" b="1"/>
              </a:br>
              <a:r>
                <a:rPr lang="en-US" sz="1100" b="1"/>
                <a:t>(</a:t>
              </a:r>
              <a:r>
                <a:rPr lang="en-US" sz="1100" b="1">
                  <a:sym typeface="Symbol" charset="0"/>
                </a:rPr>
                <a:t></a:t>
              </a:r>
              <a:r>
                <a:rPr lang="en-US" sz="1100" b="1"/>
                <a:t>20°C, containing</a:t>
              </a:r>
              <a:br>
                <a:rPr lang="en-US" sz="1100" b="1"/>
              </a:br>
              <a:r>
                <a:rPr lang="en-US" sz="1100" b="1"/>
                <a:t>metals, CO</a:t>
              </a:r>
              <a:r>
                <a:rPr lang="en-US" sz="1100" b="1" baseline="-25000"/>
                <a:t>2</a:t>
              </a:r>
              <a:r>
                <a:rPr lang="en-US" sz="1100" b="1"/>
                <a:t> and</a:t>
              </a:r>
              <a:br>
                <a:rPr lang="en-US" sz="1100" b="1"/>
              </a:br>
              <a:r>
                <a:rPr lang="en-US" sz="1100" b="1"/>
                <a:t>PO</a:t>
              </a:r>
              <a:r>
                <a:rPr lang="en-US" sz="1100" b="1" baseline="-25000"/>
                <a:t>4</a:t>
              </a:r>
              <a:r>
                <a:rPr lang="en-US" sz="1100" b="1" baseline="30000"/>
                <a:t>2</a:t>
              </a:r>
              <a:r>
                <a:rPr lang="en-US" sz="1100" b="1" baseline="30000">
                  <a:sym typeface="Symbol" charset="0"/>
                </a:rPr>
                <a:t></a:t>
              </a:r>
              <a:r>
                <a:rPr lang="en-US" sz="1100" b="1"/>
                <a:t>)</a:t>
              </a: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5597525" y="4292600"/>
              <a:ext cx="1317625" cy="31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sz="1100" b="1"/>
                <a:t>Flow of substances</a:t>
              </a:r>
              <a:br>
                <a:rPr lang="en-US" sz="1100" b="1"/>
              </a:br>
              <a:r>
                <a:rPr lang="en-US" sz="1100" b="1"/>
                <a:t>up through mound</a:t>
              </a:r>
            </a:p>
          </p:txBody>
        </p:sp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6067425" y="5295900"/>
              <a:ext cx="860425" cy="13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sz="1100" b="1"/>
                <a:t>Ocean crust</a:t>
              </a:r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4073525" y="6121400"/>
              <a:ext cx="1343025" cy="33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sz="1100" b="1"/>
                <a:t>Nutrients in hot</a:t>
              </a:r>
              <a:br>
                <a:rPr lang="en-US" sz="1100" b="1"/>
              </a:br>
              <a:r>
                <a:rPr lang="en-US" sz="1100" b="1"/>
                <a:t>hydrothermal water</a:t>
              </a:r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 rot="-5400000">
              <a:off x="2016125" y="2882901"/>
              <a:ext cx="377825" cy="17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sz="1100" b="1"/>
                <a:t>Time</a:t>
              </a:r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 rot="-5400000">
              <a:off x="1628775" y="2825751"/>
              <a:ext cx="1685925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sz="1100" b="1"/>
                <a:t>(</a:t>
              </a:r>
              <a:r>
                <a:rPr lang="en-US" sz="1100" b="1">
                  <a:sym typeface="Symbol" charset="0"/>
                </a:rPr>
                <a:t></a:t>
              </a:r>
              <a:r>
                <a:rPr lang="en-US" sz="1100" b="1"/>
                <a:t>0.3 to 0.5 billion years)</a:t>
              </a:r>
            </a:p>
          </p:txBody>
        </p:sp>
        <p:sp>
          <p:nvSpPr>
            <p:cNvPr id="23" name="Arc 21"/>
            <p:cNvSpPr>
              <a:spLocks/>
            </p:cNvSpPr>
            <p:nvPr/>
          </p:nvSpPr>
          <p:spPr bwMode="auto">
            <a:xfrm rot="18487350" flipV="1">
              <a:off x="3944144" y="305594"/>
              <a:ext cx="236537" cy="517525"/>
            </a:xfrm>
            <a:custGeom>
              <a:avLst/>
              <a:gdLst>
                <a:gd name="T0" fmla="*/ 0 w 17168"/>
                <a:gd name="T1" fmla="*/ 2147483647 h 21600"/>
                <a:gd name="T2" fmla="*/ 2147483647 w 17168"/>
                <a:gd name="T3" fmla="*/ 2147483647 h 21600"/>
                <a:gd name="T4" fmla="*/ 2147483647 w 17168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17168"/>
                <a:gd name="T10" fmla="*/ 0 h 21600"/>
                <a:gd name="T11" fmla="*/ 17168 w 1716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168" h="21600" fill="none" extrusionOk="0">
                  <a:moveTo>
                    <a:pt x="-1" y="588"/>
                  </a:moveTo>
                  <a:cubicBezTo>
                    <a:pt x="1640" y="197"/>
                    <a:pt x="3321" y="-1"/>
                    <a:pt x="5008" y="-1"/>
                  </a:cubicBezTo>
                  <a:cubicBezTo>
                    <a:pt x="9345" y="-1"/>
                    <a:pt x="13583" y="1306"/>
                    <a:pt x="17168" y="3748"/>
                  </a:cubicBezTo>
                </a:path>
                <a:path w="17168" h="21600" stroke="0" extrusionOk="0">
                  <a:moveTo>
                    <a:pt x="-1" y="588"/>
                  </a:moveTo>
                  <a:cubicBezTo>
                    <a:pt x="1640" y="197"/>
                    <a:pt x="3321" y="-1"/>
                    <a:pt x="5008" y="-1"/>
                  </a:cubicBezTo>
                  <a:cubicBezTo>
                    <a:pt x="9345" y="-1"/>
                    <a:pt x="13583" y="1306"/>
                    <a:pt x="17168" y="3748"/>
                  </a:cubicBezTo>
                  <a:lnTo>
                    <a:pt x="5008" y="21600"/>
                  </a:lnTo>
                  <a:lnTo>
                    <a:pt x="-1" y="58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>
              <a:off x="5254625" y="2751138"/>
              <a:ext cx="3016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>
              <a:off x="5295900" y="4356100"/>
              <a:ext cx="2667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25"/>
            <p:cNvSpPr>
              <a:spLocks noChangeShapeType="1"/>
            </p:cNvSpPr>
            <p:nvPr/>
          </p:nvSpPr>
          <p:spPr bwMode="auto">
            <a:xfrm>
              <a:off x="6477000" y="5448300"/>
              <a:ext cx="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3971925" y="4787900"/>
              <a:ext cx="415925" cy="24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sz="900" b="1"/>
                <a:t>Amino</a:t>
              </a:r>
              <a:br>
                <a:rPr lang="en-US" sz="900" b="1"/>
              </a:br>
              <a:r>
                <a:rPr lang="en-US" sz="900" b="1"/>
                <a:t>acids</a:t>
              </a:r>
            </a:p>
          </p:txBody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auto">
            <a:xfrm>
              <a:off x="3895725" y="5143500"/>
              <a:ext cx="415925" cy="13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sz="900" b="1"/>
                <a:t>Sugars</a:t>
              </a: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4683125" y="4686300"/>
              <a:ext cx="479425" cy="24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sz="900" b="1"/>
                <a:t>Nitrogen</a:t>
              </a:r>
              <a:br>
                <a:rPr lang="en-US" sz="900" b="1"/>
              </a:br>
              <a:r>
                <a:rPr lang="en-US" sz="900" b="1"/>
                <a:t>bases</a:t>
              </a:r>
            </a:p>
          </p:txBody>
        </p:sp>
        <p:sp>
          <p:nvSpPr>
            <p:cNvPr id="30" name="Arc 29"/>
            <p:cNvSpPr>
              <a:spLocks/>
            </p:cNvSpPr>
            <p:nvPr/>
          </p:nvSpPr>
          <p:spPr bwMode="auto">
            <a:xfrm rot="18487350" flipV="1">
              <a:off x="4784726" y="414337"/>
              <a:ext cx="419100" cy="517525"/>
            </a:xfrm>
            <a:custGeom>
              <a:avLst/>
              <a:gdLst>
                <a:gd name="T0" fmla="*/ 0 w 17168"/>
                <a:gd name="T1" fmla="*/ 2147483647 h 21600"/>
                <a:gd name="T2" fmla="*/ 2147483647 w 17168"/>
                <a:gd name="T3" fmla="*/ 2147483647 h 21600"/>
                <a:gd name="T4" fmla="*/ 2147483647 w 17168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17168"/>
                <a:gd name="T10" fmla="*/ 0 h 21600"/>
                <a:gd name="T11" fmla="*/ 17168 w 1716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168" h="21600" fill="none" extrusionOk="0">
                  <a:moveTo>
                    <a:pt x="-1" y="588"/>
                  </a:moveTo>
                  <a:cubicBezTo>
                    <a:pt x="1640" y="197"/>
                    <a:pt x="3321" y="-1"/>
                    <a:pt x="5008" y="-1"/>
                  </a:cubicBezTo>
                  <a:cubicBezTo>
                    <a:pt x="9345" y="-1"/>
                    <a:pt x="13583" y="1306"/>
                    <a:pt x="17168" y="3748"/>
                  </a:cubicBezTo>
                </a:path>
                <a:path w="17168" h="21600" stroke="0" extrusionOk="0">
                  <a:moveTo>
                    <a:pt x="-1" y="588"/>
                  </a:moveTo>
                  <a:cubicBezTo>
                    <a:pt x="1640" y="197"/>
                    <a:pt x="3321" y="-1"/>
                    <a:pt x="5008" y="-1"/>
                  </a:cubicBezTo>
                  <a:cubicBezTo>
                    <a:pt x="9345" y="-1"/>
                    <a:pt x="13583" y="1306"/>
                    <a:pt x="17168" y="3748"/>
                  </a:cubicBezTo>
                  <a:lnTo>
                    <a:pt x="5008" y="21600"/>
                  </a:lnTo>
                  <a:lnTo>
                    <a:pt x="-1" y="58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6063011-EF1A-D646-9597-ED2EA01FA034}"/>
              </a:ext>
            </a:extLst>
          </p:cNvPr>
          <p:cNvSpPr txBox="1"/>
          <p:nvPr/>
        </p:nvSpPr>
        <p:spPr>
          <a:xfrm>
            <a:off x="4804747" y="6387622"/>
            <a:ext cx="4013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Brock Biology of Microorganisms, 15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err="1"/>
              <a:t>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945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</TotalTime>
  <Words>365</Words>
  <Application>Microsoft Macintosh PowerPoint</Application>
  <PresentationFormat>On-screen Show (4:3)</PresentationFormat>
  <Paragraphs>46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Prebiotic chemistry</vt:lpstr>
      <vt:lpstr>PowerPoint Presentation</vt:lpstr>
      <vt:lpstr>PowerPoint Presentation</vt:lpstr>
      <vt:lpstr>Origin of life: subsurface hypothesis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Origins: an overview</dc:title>
  <dc:creator>Prof Amy Schmid, Ph.D.</dc:creator>
  <cp:lastModifiedBy>Prof Amy Schmid, Ph.D.</cp:lastModifiedBy>
  <cp:revision>8</cp:revision>
  <dcterms:created xsi:type="dcterms:W3CDTF">2019-09-11T17:53:01Z</dcterms:created>
  <dcterms:modified xsi:type="dcterms:W3CDTF">2023-02-01T01:37:00Z</dcterms:modified>
</cp:coreProperties>
</file>